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p:sldMasterIdLst>
    <p:sldMasterId id="2147483648" r:id="rId1"/>
  </p:sldMasterIdLst>
  <p:notesMasterIdLst>
    <p:notesMasterId r:id="rId5"/>
  </p:notesMasterIdLst>
  <p:handoutMasterIdLst>
    <p:handoutMasterId r:id="rId11"/>
  </p:handoutMasterIdLst>
  <p:sldIdLst>
    <p:sldId id="735" r:id="rId3"/>
    <p:sldId id="720" r:id="rId4"/>
    <p:sldId id="750" r:id="rId6"/>
    <p:sldId id="763" r:id="rId7"/>
    <p:sldId id="751" r:id="rId8"/>
    <p:sldId id="752" r:id="rId9"/>
    <p:sldId id="764" r:id="rId10"/>
  </p:sldIdLst>
  <p:sldSz cx="9144000" cy="6858000" type="screen4x3"/>
  <p:notesSz cx="7099300" cy="10234295"/>
  <p:embeddedFontLst>
    <p:embeddedFont>
      <p:font typeface="DejaVu Math TeX Gyre" panose="02000503000000000000" charset="0"/>
      <p:regular r:id="rId15"/>
    </p:embeddedFont>
  </p:embeddedFontLst>
  <p:custDataLst>
    <p:tags r:id="rId16"/>
  </p:custDataLst>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619D"/>
    <a:srgbClr val="DA2A22"/>
    <a:srgbClr val="15994D"/>
    <a:srgbClr val="342275"/>
    <a:srgbClr val="E67A1C"/>
    <a:srgbClr val="E57717"/>
    <a:srgbClr val="5891D6"/>
    <a:srgbClr val="72A2DC"/>
    <a:srgbClr val="000000"/>
    <a:srgbClr val="EE9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00" autoAdjust="0"/>
    <p:restoredTop sz="92281" autoAdjust="0"/>
  </p:normalViewPr>
  <p:slideViewPr>
    <p:cSldViewPr snapToGrid="0" showGuides="1">
      <p:cViewPr>
        <p:scale>
          <a:sx n="66" d="100"/>
          <a:sy n="66" d="100"/>
        </p:scale>
        <p:origin x="1818" y="-78"/>
      </p:cViewPr>
      <p:guideLst>
        <p:guide pos="272"/>
        <p:guide pos="5482"/>
        <p:guide orient="horz" pos="57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74" d="100"/>
          <a:sy n="74" d="100"/>
        </p:scale>
        <p:origin x="-4026" y="-120"/>
      </p:cViewPr>
      <p:guideLst>
        <p:guide orient="horz" pos="3177"/>
        <p:guide pos="2260"/>
      </p:guideLst>
    </p:cSldViewPr>
  </p:notes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gs" Target="tags/tag1.xml"/><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handoutMaster" Target="handoutMasters/handout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panose="020B0604020202020204" pitchFamily="34" charset="0"/>
                <a:ea typeface="微软雅黑"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panose="020B0604020202020204" pitchFamily="34" charset="0"/>
                <a:ea typeface="微软雅黑" pitchFamily="34" charset="-122"/>
              </a:defRPr>
            </a:lvl1pPr>
          </a:lstStyle>
          <a:p>
            <a:pPr>
              <a:defRPr/>
            </a:pPr>
            <a:fld id="{83A91915-E571-4570-80B3-E65B02A79A95}" type="datetimeFigureOut">
              <a:rPr lang="zh-CN" altLang="en-US"/>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panose="020B0604020202020204" pitchFamily="34" charset="0"/>
                <a:ea typeface="微软雅黑"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lstStyle>
            <a:lvl1pPr algn="r">
              <a:defRPr sz="1300">
                <a:ea typeface="微软雅黑" pitchFamily="34" charset="-122"/>
              </a:defRPr>
            </a:lvl1pPr>
          </a:lstStyle>
          <a:p>
            <a:fld id="{E0BB458E-555F-42C7-BDA8-CA9357AC47B4}"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a:defRPr sz="1300" dirty="0">
                <a:solidFill>
                  <a:schemeClr val="tx1"/>
                </a:solidFill>
                <a:latin typeface="Arial" panose="020B0604020202020204" pitchFamily="34" charset="0"/>
                <a:ea typeface="微软雅黑" pitchFamily="34" charset="-122"/>
              </a:defRPr>
            </a:lvl1pPr>
          </a:lstStyle>
          <a:p>
            <a:pPr>
              <a:defRPr/>
            </a:pPr>
            <a:endParaRPr lang="en-US" altLang="zh-CN"/>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a:defRPr sz="1300" dirty="0">
                <a:solidFill>
                  <a:schemeClr val="tx1"/>
                </a:solidFill>
                <a:latin typeface="Arial" panose="020B0604020202020204" pitchFamily="34" charset="0"/>
                <a:ea typeface="微软雅黑" pitchFamily="34" charset="-122"/>
              </a:defRPr>
            </a:lvl1pPr>
          </a:lstStyle>
          <a:p>
            <a:pPr>
              <a:defRPr/>
            </a:pPr>
            <a:endParaRPr lang="en-US" altLang="zh-CN"/>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dirty="0" smtClean="0"/>
              <a:t>单击此处编辑母版文本样式</a:t>
            </a:r>
            <a:endParaRPr lang="zh-CN" altLang="en-US" noProof="0" dirty="0" smtClean="0"/>
          </a:p>
          <a:p>
            <a:pPr lvl="1"/>
            <a:r>
              <a:rPr lang="zh-CN" altLang="en-US" noProof="0" dirty="0" smtClean="0"/>
              <a:t>第二级</a:t>
            </a:r>
            <a:endParaRPr lang="zh-CN" altLang="en-US" noProof="0" dirty="0" smtClean="0"/>
          </a:p>
          <a:p>
            <a:pPr lvl="2"/>
            <a:r>
              <a:rPr lang="zh-CN" altLang="en-US" noProof="0" dirty="0" smtClean="0"/>
              <a:t>第三级</a:t>
            </a:r>
            <a:endParaRPr lang="zh-CN" altLang="en-US" noProof="0" dirty="0" smtClean="0"/>
          </a:p>
          <a:p>
            <a:pPr lvl="3"/>
            <a:r>
              <a:rPr lang="zh-CN" altLang="en-US" noProof="0" dirty="0" smtClean="0"/>
              <a:t>第四级</a:t>
            </a:r>
            <a:endParaRPr lang="zh-CN" altLang="en-US" noProof="0" dirty="0" smtClean="0"/>
          </a:p>
          <a:p>
            <a:pPr lvl="4"/>
            <a:r>
              <a:rPr lang="zh-CN" altLang="en-US" noProof="0" dirty="0" smtClean="0"/>
              <a:t>第五级</a:t>
            </a:r>
            <a:endParaRPr lang="zh-CN" altLang="en-US" noProof="0" dirty="0" smtClean="0"/>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a:defRPr sz="1300" dirty="0">
                <a:solidFill>
                  <a:schemeClr val="tx1"/>
                </a:solidFill>
                <a:latin typeface="Arial" panose="020B0604020202020204" pitchFamily="34" charset="0"/>
                <a:ea typeface="微软雅黑" pitchFamily="34" charset="-122"/>
              </a:defRPr>
            </a:lvl1pPr>
          </a:lstStyle>
          <a:p>
            <a:pPr>
              <a:defRPr/>
            </a:pPr>
            <a:endParaRPr lang="en-US" altLang="zh-CN"/>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a:defRPr sz="1300">
                <a:solidFill>
                  <a:schemeClr val="tx1"/>
                </a:solidFill>
                <a:ea typeface="微软雅黑" pitchFamily="34" charset="-122"/>
              </a:defRPr>
            </a:lvl1pPr>
          </a:lstStyle>
          <a:p>
            <a:fld id="{0B48A77E-79FB-4BFF-B1F0-CFD29F30865E}"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微软雅黑" pitchFamily="34"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微软雅黑" pitchFamily="34"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微软雅黑" pitchFamily="34"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微软雅黑" pitchFamily="34"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引导学员思考经销商管理的方面，注重框架性思维的培训</a:t>
            </a:r>
            <a:endParaRPr lang="zh-CN" altLang="zh-CN" smtClean="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引导学员思考经销商管理的方面，注重框架性思维的培训</a:t>
            </a:r>
            <a:endParaRPr lang="zh-CN" altLang="zh-CN" smtClean="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引导学员思考经销商管理的方面，注重框架性思维的培训</a:t>
            </a:r>
            <a:endParaRPr lang="zh-CN" altLang="zh-CN" smtClean="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引导学员思考经销商管理的方面，注重框架性思维的培训</a:t>
            </a:r>
            <a:endParaRPr lang="zh-CN" altLang="zh-CN" smtClean="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引导学员思考经销商管理的方面，注重框架性思维的培训</a:t>
            </a:r>
            <a:endParaRPr lang="zh-CN" altLang="zh-CN" smtClean="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引导学员思考经销商管理的方面，注重框架性思维的培训</a:t>
            </a:r>
            <a:endParaRPr lang="zh-CN" altLang="zh-CN" smtClean="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4" name="组合 3"/>
          <p:cNvGrpSpPr/>
          <p:nvPr userDrawn="1"/>
        </p:nvGrpSpPr>
        <p:grpSpPr>
          <a:xfrm>
            <a:off x="0" y="6126486"/>
            <a:ext cx="9143999" cy="731514"/>
            <a:chOff x="1" y="2947547"/>
            <a:chExt cx="9143999" cy="2827685"/>
          </a:xfrm>
        </p:grpSpPr>
        <p:sp>
          <p:nvSpPr>
            <p:cNvPr id="5" name="任意多边形 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6" name="任意多边形 5"/>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26000">
                  <a:schemeClr val="bg1"/>
                </a:gs>
                <a:gs pos="100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itchFamily="34" charset="-122"/>
              </a:endParaRPr>
            </a:p>
          </p:txBody>
        </p:sp>
      </p:grpSp>
      <p:grpSp>
        <p:nvGrpSpPr>
          <p:cNvPr id="7" name="组合 6"/>
          <p:cNvGrpSpPr/>
          <p:nvPr userDrawn="1"/>
        </p:nvGrpSpPr>
        <p:grpSpPr>
          <a:xfrm rot="10800000">
            <a:off x="-7" y="-1"/>
            <a:ext cx="9144001" cy="1882013"/>
            <a:chOff x="1" y="2994858"/>
            <a:chExt cx="9144001" cy="3162457"/>
          </a:xfrm>
        </p:grpSpPr>
        <p:sp>
          <p:nvSpPr>
            <p:cNvPr id="8" name="任意多边形 7"/>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9" name="任意多边形 8"/>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73000"/>
                    <a:lumOff val="27000"/>
                  </a:srgbClr>
                </a:gs>
                <a:gs pos="81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itchFamily="34" charset="-122"/>
              </a:endParaRPr>
            </a:p>
          </p:txBody>
        </p:sp>
      </p:grpSp>
      <p:sp>
        <p:nvSpPr>
          <p:cNvPr id="11" name="文本框 10"/>
          <p:cNvSpPr txBox="1"/>
          <p:nvPr userDrawn="1"/>
        </p:nvSpPr>
        <p:spPr>
          <a:xfrm>
            <a:off x="8703044" y="6511211"/>
            <a:ext cx="211221"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itchFamily="34" charset="-122"/>
                <a:ea typeface="微软雅黑" pitchFamily="34" charset="-122"/>
                <a:cs typeface="Arial" panose="020B0604020202020204" pitchFamily="34" charset="0"/>
              </a:rPr>
            </a:fld>
            <a:endParaRPr lang="zh-CN" altLang="en-US" sz="800" b="1" dirty="0">
              <a:solidFill>
                <a:schemeClr val="tx1">
                  <a:lumMod val="50000"/>
                  <a:lumOff val="50000"/>
                </a:schemeClr>
              </a:solidFill>
              <a:latin typeface="微软雅黑" pitchFamily="34" charset="-122"/>
              <a:ea typeface="微软雅黑" pitchFamily="34" charset="-122"/>
              <a:cs typeface="Arial" panose="020B0604020202020204" pitchFamily="34" charset="0"/>
            </a:endParaRPr>
          </a:p>
        </p:txBody>
      </p:sp>
      <p:sp>
        <p:nvSpPr>
          <p:cNvPr id="2" name="标题 1"/>
          <p:cNvSpPr>
            <a:spLocks noGrp="1"/>
          </p:cNvSpPr>
          <p:nvPr>
            <p:ph type="title"/>
          </p:nvPr>
        </p:nvSpPr>
        <p:spPr>
          <a:xfrm>
            <a:off x="361950" y="371408"/>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itchFamily="34" charset="-122"/>
                <a:ea typeface="微软雅黑" pitchFamily="34" charset="-122"/>
                <a:cs typeface="+mn-cs"/>
              </a:defRPr>
            </a:lvl1pPr>
          </a:lstStyle>
          <a:p>
            <a:pPr lvl="0" algn="l"/>
            <a:r>
              <a:rPr lang="zh-CN" altLang="en-US" smtClean="0"/>
              <a:t>单击此处编辑母版标题样式</a:t>
            </a:r>
            <a:endParaRPr lang="zh-CN" altLang="en-US"/>
          </a:p>
        </p:txBody>
      </p:sp>
      <p:pic>
        <p:nvPicPr>
          <p:cNvPr id="15" name="图片 14"/>
          <p:cNvPicPr>
            <a:picLocks noChangeAspect="1"/>
          </p:cNvPicPr>
          <p:nvPr userDrawn="1"/>
        </p:nvPicPr>
        <p:blipFill rotWithShape="1">
          <a:blip r:embed="rId2">
            <a:extLst>
              <a:ext uri="{28A0092B-C50C-407E-A947-70E740481C1C}">
                <a14:useLocalDpi xmlns:a14="http://schemas.microsoft.com/office/drawing/2010/main" val="0"/>
              </a:ext>
            </a:extLst>
          </a:blip>
          <a:srcRect r="78695"/>
          <a:stretch>
            <a:fillRect/>
          </a:stretch>
        </p:blipFill>
        <p:spPr>
          <a:xfrm>
            <a:off x="8202096" y="295407"/>
            <a:ext cx="744346" cy="714429"/>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空白3">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
          <p:cNvSpPr>
            <a:spLocks noChangeArrowheads="1"/>
          </p:cNvSpPr>
          <p:nvPr userDrawn="1"/>
        </p:nvSpPr>
        <p:spPr bwMode="auto">
          <a:xfrm>
            <a:off x="-6324600" y="6096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endParaRPr lang="zh-CN" altLang="en-US">
              <a:ea typeface="微软雅黑" pitchFamily="34" charset="-122"/>
            </a:endParaRPr>
          </a:p>
        </p:txBody>
      </p:sp>
      <p:sp>
        <p:nvSpPr>
          <p:cNvPr id="1027" name="TextBox 3"/>
          <p:cNvSpPr txBox="1">
            <a:spLocks noChangeArrowheads="1"/>
          </p:cNvSpPr>
          <p:nvPr userDrawn="1"/>
        </p:nvSpPr>
        <p:spPr bwMode="auto">
          <a:xfrm>
            <a:off x="2081213" y="2679700"/>
            <a:ext cx="5502275"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algn="l" eaLnBrk="1" hangingPunct="1"/>
            <a:endParaRPr lang="zh-CN" altLang="en-US" sz="1800">
              <a:latin typeface="微软雅黑" pitchFamily="34" charset="-122"/>
              <a:ea typeface="微软雅黑"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iming>
    <p:tnLst>
      <p:par>
        <p:cTn id="1" dur="indefinite" restart="never" nodeType="tmRoot"/>
      </p:par>
    </p:tnLst>
  </p:timing>
  <p:txStyles>
    <p:titleStyle>
      <a:lvl1pPr algn="r" rtl="0" eaLnBrk="0" fontAlgn="base" hangingPunct="0">
        <a:spcBef>
          <a:spcPct val="0"/>
        </a:spcBef>
        <a:spcAft>
          <a:spcPct val="0"/>
        </a:spcAft>
        <a:defRPr sz="2000" b="1">
          <a:solidFill>
            <a:srgbClr val="404040"/>
          </a:solidFill>
          <a:latin typeface="微软雅黑" pitchFamily="34" charset="-122"/>
          <a:ea typeface="微软雅黑" pitchFamily="34" charset="-122"/>
          <a:cs typeface="+mj-cs"/>
        </a:defRPr>
      </a:lvl1pPr>
      <a:lvl2pPr algn="r" rtl="0" eaLnBrk="0" fontAlgn="base" hangingPunct="0">
        <a:spcBef>
          <a:spcPct val="0"/>
        </a:spcBef>
        <a:spcAft>
          <a:spcPct val="0"/>
        </a:spcAft>
        <a:defRPr sz="2000" b="1">
          <a:solidFill>
            <a:srgbClr val="404040"/>
          </a:solidFill>
          <a:latin typeface="微软雅黑" pitchFamily="34" charset="-122"/>
          <a:ea typeface="微软雅黑" pitchFamily="34" charset="-122"/>
        </a:defRPr>
      </a:lvl2pPr>
      <a:lvl3pPr algn="r" rtl="0" eaLnBrk="0" fontAlgn="base" hangingPunct="0">
        <a:spcBef>
          <a:spcPct val="0"/>
        </a:spcBef>
        <a:spcAft>
          <a:spcPct val="0"/>
        </a:spcAft>
        <a:defRPr sz="2000" b="1">
          <a:solidFill>
            <a:srgbClr val="404040"/>
          </a:solidFill>
          <a:latin typeface="微软雅黑" pitchFamily="34" charset="-122"/>
          <a:ea typeface="微软雅黑" pitchFamily="34" charset="-122"/>
        </a:defRPr>
      </a:lvl3pPr>
      <a:lvl4pPr algn="r" rtl="0" eaLnBrk="0" fontAlgn="base" hangingPunct="0">
        <a:spcBef>
          <a:spcPct val="0"/>
        </a:spcBef>
        <a:spcAft>
          <a:spcPct val="0"/>
        </a:spcAft>
        <a:defRPr sz="2000" b="1">
          <a:solidFill>
            <a:srgbClr val="404040"/>
          </a:solidFill>
          <a:latin typeface="微软雅黑" pitchFamily="34" charset="-122"/>
          <a:ea typeface="微软雅黑" pitchFamily="34" charset="-122"/>
        </a:defRPr>
      </a:lvl4pPr>
      <a:lvl5pPr algn="r" rtl="0" eaLnBrk="0" fontAlgn="base" hangingPunct="0">
        <a:spcBef>
          <a:spcPct val="0"/>
        </a:spcBef>
        <a:spcAft>
          <a:spcPct val="0"/>
        </a:spcAft>
        <a:defRPr sz="2000" b="1">
          <a:solidFill>
            <a:srgbClr val="404040"/>
          </a:solidFill>
          <a:latin typeface="微软雅黑" pitchFamily="34" charset="-122"/>
          <a:ea typeface="微软雅黑" pitchFamily="34" charset="-122"/>
        </a:defRPr>
      </a:lvl5pPr>
      <a:lvl6pPr marL="457200" algn="r" rtl="0" fontAlgn="base">
        <a:spcBef>
          <a:spcPct val="0"/>
        </a:spcBef>
        <a:spcAft>
          <a:spcPct val="0"/>
        </a:spcAft>
        <a:defRPr sz="2400">
          <a:solidFill>
            <a:schemeClr val="tx2"/>
          </a:solidFill>
          <a:latin typeface="Arial" panose="020B0604020202020204" pitchFamily="34" charset="0"/>
          <a:ea typeface="宋体" pitchFamily="2" charset="-122"/>
        </a:defRPr>
      </a:lvl6pPr>
      <a:lvl7pPr marL="914400" algn="r" rtl="0" fontAlgn="base">
        <a:spcBef>
          <a:spcPct val="0"/>
        </a:spcBef>
        <a:spcAft>
          <a:spcPct val="0"/>
        </a:spcAft>
        <a:defRPr sz="2400">
          <a:solidFill>
            <a:schemeClr val="tx2"/>
          </a:solidFill>
          <a:latin typeface="Arial" panose="020B0604020202020204" pitchFamily="34" charset="0"/>
          <a:ea typeface="宋体" pitchFamily="2" charset="-122"/>
        </a:defRPr>
      </a:lvl7pPr>
      <a:lvl8pPr marL="1371600" algn="r" rtl="0" fontAlgn="base">
        <a:spcBef>
          <a:spcPct val="0"/>
        </a:spcBef>
        <a:spcAft>
          <a:spcPct val="0"/>
        </a:spcAft>
        <a:defRPr sz="2400">
          <a:solidFill>
            <a:schemeClr val="tx2"/>
          </a:solidFill>
          <a:latin typeface="Arial" panose="020B0604020202020204" pitchFamily="34" charset="0"/>
          <a:ea typeface="宋体" pitchFamily="2" charset="-122"/>
        </a:defRPr>
      </a:lvl8pPr>
      <a:lvl9pPr marL="1828800" algn="r" rtl="0" fontAlgn="base">
        <a:spcBef>
          <a:spcPct val="0"/>
        </a:spcBef>
        <a:spcAft>
          <a:spcPct val="0"/>
        </a:spcAft>
        <a:defRPr sz="2400">
          <a:solidFill>
            <a:schemeClr val="tx2"/>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1">
            <a:extLst>
              <a:ext uri="{BEBA8EAE-BF5A-486C-A8C5-ECC9F3942E4B}">
                <a14:imgProps xmlns:a14="http://schemas.microsoft.com/office/drawing/2010/main">
                  <a14:imgLayer r:embed="rId2">
                    <a14:imgEffect>
                      <a14:sharpenSoften amount="25000"/>
                    </a14:imgEffect>
                  </a14:imgLayer>
                </a14:imgProps>
              </a:ext>
              <a:ext uri="{28A0092B-C50C-407E-A947-70E740481C1C}">
                <a14:useLocalDpi xmlns:a14="http://schemas.microsoft.com/office/drawing/2010/main" val="0"/>
              </a:ext>
            </a:extLst>
          </a:blip>
          <a:srcRect l="786" t="22507" b="-10017"/>
          <a:stretch>
            <a:fillRect/>
          </a:stretch>
        </p:blipFill>
        <p:spPr bwMode="auto">
          <a:xfrm>
            <a:off x="0" y="1"/>
            <a:ext cx="9162563" cy="6081486"/>
          </a:xfrm>
          <a:prstGeom prst="rect">
            <a:avLst/>
          </a:prstGeom>
          <a:noFill/>
          <a:extLst>
            <a:ext uri="{909E8E84-426E-40DD-AFC4-6F175D3DCCD1}">
              <a14:hiddenFill xmlns:a14="http://schemas.microsoft.com/office/drawing/2010/main">
                <a:solidFill>
                  <a:srgbClr val="FFFFFF"/>
                </a:solidFill>
              </a14:hiddenFill>
            </a:ext>
          </a:extLst>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52000"/>
                  <a:lumOff val="48000"/>
                </a:srgbClr>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itchFamily="34" charset="-122"/>
            </a:endParaRPr>
          </a:p>
        </p:txBody>
      </p:sp>
      <p:sp>
        <p:nvSpPr>
          <p:cNvPr id="18" name="标题 3"/>
          <p:cNvSpPr>
            <a:spLocks noGrp="1"/>
          </p:cNvSpPr>
          <p:nvPr>
            <p:ph type="title" idx="4294967295"/>
          </p:nvPr>
        </p:nvSpPr>
        <p:spPr>
          <a:xfrm>
            <a:off x="0" y="5073650"/>
            <a:ext cx="9244965" cy="1383665"/>
          </a:xfrm>
          <a:prstGeom prst="rect">
            <a:avLst/>
          </a:prstGeom>
        </p:spPr>
        <p:txBody>
          <a:bodyPr wrap="square">
            <a:spAutoFit/>
          </a:bodyPr>
          <a:lstStyle/>
          <a:p>
            <a:pPr algn="l">
              <a:lnSpc>
                <a:spcPct val="100000"/>
              </a:lnSpc>
            </a:pPr>
            <a:r>
              <a:rPr lang="zh-CN" altLang="en-US" sz="2800" dirty="0">
                <a:solidFill>
                  <a:srgbClr val="04619D"/>
                </a:solidFill>
              </a:rPr>
              <a:t>《Diffusion-Based Adversarial Sample</a:t>
            </a:r>
            <a:r>
              <a:rPr lang="en-US" altLang="zh-CN" sz="2800" dirty="0">
                <a:solidFill>
                  <a:srgbClr val="04619D"/>
                </a:solidFill>
              </a:rPr>
              <a:t> </a:t>
            </a:r>
            <a:r>
              <a:rPr lang="zh-CN" altLang="en-US" sz="2800" dirty="0">
                <a:solidFill>
                  <a:srgbClr val="04619D"/>
                </a:solidFill>
              </a:rPr>
              <a:t>Generation for</a:t>
            </a:r>
            <a:r>
              <a:rPr lang="en-US" altLang="zh-CN" sz="2800" dirty="0">
                <a:solidFill>
                  <a:srgbClr val="04619D"/>
                </a:solidFill>
              </a:rPr>
              <a:t> </a:t>
            </a:r>
            <a:r>
              <a:rPr lang="zh-CN" altLang="en-US" sz="2800" dirty="0">
                <a:solidFill>
                  <a:srgbClr val="04619D"/>
                </a:solidFill>
              </a:rPr>
              <a:t>Improved Stealthiness and Controllability》</a:t>
            </a:r>
            <a:br>
              <a:rPr lang="zh-CN" altLang="en-US" sz="2800" dirty="0">
                <a:solidFill>
                  <a:srgbClr val="04619D"/>
                </a:solidFill>
              </a:rPr>
            </a:br>
            <a:r>
              <a:rPr lang="en-US" altLang="zh-CN" sz="2800" dirty="0">
                <a:solidFill>
                  <a:srgbClr val="04619D"/>
                </a:solidFill>
              </a:rPr>
              <a:t>                                                              NIPS2023</a:t>
            </a:r>
            <a:endParaRPr lang="en-US" altLang="zh-CN" sz="2800" dirty="0">
              <a:solidFill>
                <a:srgbClr val="04619D"/>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74370" y="1938655"/>
            <a:ext cx="8083550" cy="3671570"/>
          </a:xfrm>
          <a:prstGeom prst="rect">
            <a:avLst/>
          </a:prstGeom>
          <a:noFill/>
        </p:spPr>
        <p:txBody>
          <a:bodyPr wrap="square" lIns="72000" rIns="72000">
            <a:spAutoFit/>
          </a:bodyPr>
          <a:lstStyle/>
          <a:p>
            <a:pPr>
              <a:lnSpc>
                <a:spcPct val="150000"/>
              </a:lnSpc>
              <a:spcBef>
                <a:spcPts val="1000"/>
              </a:spcBef>
              <a:defRPr/>
            </a:pPr>
            <a:r>
              <a:rPr lang="en-US" sz="1800">
                <a:solidFill>
                  <a:schemeClr val="tx1">
                    <a:lumMod val="75000"/>
                    <a:lumOff val="25000"/>
                  </a:schemeClr>
                </a:solidFill>
                <a:latin typeface="微软雅黑" pitchFamily="34" charset="-122"/>
                <a:ea typeface="微软雅黑" pitchFamily="34" charset="-122"/>
              </a:rPr>
              <a:t>1.</a:t>
            </a:r>
            <a:r>
              <a:rPr sz="1800">
                <a:solidFill>
                  <a:schemeClr val="tx1">
                    <a:lumMod val="75000"/>
                    <a:lumOff val="25000"/>
                  </a:schemeClr>
                </a:solidFill>
                <a:latin typeface="微软雅黑" pitchFamily="34" charset="-122"/>
                <a:ea typeface="微软雅黑" pitchFamily="34" charset="-122"/>
              </a:rPr>
              <a:t>精心制作的自然样本的微小变化会故意误导模型</a:t>
            </a:r>
            <a:r>
              <a:rPr lang="zh-CN" sz="1800">
                <a:solidFill>
                  <a:schemeClr val="tx1">
                    <a:lumMod val="75000"/>
                    <a:lumOff val="25000"/>
                  </a:schemeClr>
                </a:solidFill>
                <a:latin typeface="微软雅黑" pitchFamily="34" charset="-122"/>
                <a:ea typeface="微软雅黑" pitchFamily="34" charset="-122"/>
              </a:rPr>
              <a:t>，</a:t>
            </a:r>
            <a:r>
              <a:rPr sz="1800">
                <a:solidFill>
                  <a:schemeClr val="tx1">
                    <a:lumMod val="75000"/>
                    <a:lumOff val="25000"/>
                  </a:schemeClr>
                </a:solidFill>
                <a:latin typeface="微软雅黑" pitchFamily="34" charset="-122"/>
                <a:ea typeface="微软雅黑" pitchFamily="34" charset="-122"/>
              </a:rPr>
              <a:t>虽然它们可以很容易地使用基于梯度的技术在数字和物理场景中生成，但它们通常与自然图像的实际数据分布有很大差异，导致强度和隐蔽性之间的权衡。</a:t>
            </a:r>
            <a:endParaRPr sz="1800">
              <a:solidFill>
                <a:schemeClr val="tx1">
                  <a:lumMod val="75000"/>
                  <a:lumOff val="25000"/>
                </a:schemeClr>
              </a:solidFill>
              <a:latin typeface="微软雅黑" pitchFamily="34" charset="-122"/>
              <a:ea typeface="微软雅黑" pitchFamily="34" charset="-122"/>
            </a:endParaRPr>
          </a:p>
          <a:p>
            <a:pPr>
              <a:lnSpc>
                <a:spcPct val="150000"/>
              </a:lnSpc>
              <a:spcBef>
                <a:spcPts val="1000"/>
              </a:spcBef>
              <a:defRPr/>
            </a:pPr>
            <a:r>
              <a:rPr lang="en-US" sz="1800">
                <a:solidFill>
                  <a:schemeClr val="tx1">
                    <a:lumMod val="75000"/>
                    <a:lumOff val="25000"/>
                  </a:schemeClr>
                </a:solidFill>
                <a:latin typeface="微软雅黑" pitchFamily="34" charset="-122"/>
                <a:ea typeface="微软雅黑" pitchFamily="34" charset="-122"/>
              </a:rPr>
              <a:t>2.</a:t>
            </a:r>
            <a:r>
              <a:rPr sz="1800">
                <a:solidFill>
                  <a:schemeClr val="tx1">
                    <a:lumMod val="75000"/>
                    <a:lumOff val="25000"/>
                  </a:schemeClr>
                </a:solidFill>
                <a:latin typeface="微软雅黑" pitchFamily="34" charset="-122"/>
                <a:ea typeface="微软雅黑" pitchFamily="34" charset="-122"/>
              </a:rPr>
              <a:t>传统的基于梯度的方法不能保证在扰动水平很大时生成自然样本</a:t>
            </a:r>
            <a:r>
              <a:rPr lang="zh-CN" sz="1800">
                <a:solidFill>
                  <a:schemeClr val="tx1">
                    <a:lumMod val="75000"/>
                    <a:lumOff val="25000"/>
                  </a:schemeClr>
                </a:solidFill>
                <a:latin typeface="微软雅黑" pitchFamily="34" charset="-122"/>
                <a:ea typeface="微软雅黑" pitchFamily="34" charset="-122"/>
              </a:rPr>
              <a:t>，</a:t>
            </a:r>
            <a:r>
              <a:rPr sz="1800">
                <a:solidFill>
                  <a:schemeClr val="tx1">
                    <a:lumMod val="75000"/>
                    <a:lumOff val="25000"/>
                  </a:schemeClr>
                </a:solidFill>
                <a:latin typeface="微软雅黑" pitchFamily="34" charset="-122"/>
                <a:ea typeface="微软雅黑" pitchFamily="34" charset="-122"/>
              </a:rPr>
              <a:t>具有多个损失</a:t>
            </a:r>
            <a:r>
              <a:rPr lang="zh-CN" sz="1800">
                <a:solidFill>
                  <a:schemeClr val="tx1">
                    <a:lumMod val="75000"/>
                    <a:lumOff val="25000"/>
                  </a:schemeClr>
                </a:solidFill>
                <a:latin typeface="微软雅黑" pitchFamily="34" charset="-122"/>
                <a:ea typeface="微软雅黑" pitchFamily="34" charset="-122"/>
              </a:rPr>
              <a:t>（对抗损失，真实性</a:t>
            </a:r>
            <a:r>
              <a:rPr lang="zh-CN" sz="1800">
                <a:solidFill>
                  <a:schemeClr val="tx1">
                    <a:lumMod val="75000"/>
                    <a:lumOff val="25000"/>
                  </a:schemeClr>
                </a:solidFill>
                <a:latin typeface="微软雅黑" pitchFamily="34" charset="-122"/>
                <a:ea typeface="微软雅黑" pitchFamily="34" charset="-122"/>
              </a:rPr>
              <a:t>损失）</a:t>
            </a:r>
            <a:r>
              <a:rPr sz="1800">
                <a:solidFill>
                  <a:schemeClr val="tx1">
                    <a:lumMod val="75000"/>
                    <a:lumOff val="25000"/>
                  </a:schemeClr>
                </a:solidFill>
                <a:latin typeface="微软雅黑" pitchFamily="34" charset="-122"/>
                <a:ea typeface="微软雅黑" pitchFamily="34" charset="-122"/>
              </a:rPr>
              <a:t>的联合优化</a:t>
            </a:r>
            <a:r>
              <a:rPr lang="zh-CN" sz="1800">
                <a:solidFill>
                  <a:schemeClr val="tx1">
                    <a:lumMod val="75000"/>
                    <a:lumOff val="25000"/>
                  </a:schemeClr>
                </a:solidFill>
                <a:latin typeface="微软雅黑" pitchFamily="34" charset="-122"/>
                <a:ea typeface="微软雅黑" pitchFamily="34" charset="-122"/>
              </a:rPr>
              <a:t>时</a:t>
            </a:r>
            <a:r>
              <a:rPr sz="1800">
                <a:solidFill>
                  <a:schemeClr val="tx1">
                    <a:lumMod val="75000"/>
                    <a:lumOff val="25000"/>
                  </a:schemeClr>
                </a:solidFill>
                <a:latin typeface="微软雅黑" pitchFamily="34" charset="-122"/>
                <a:ea typeface="微软雅黑" pitchFamily="34" charset="-122"/>
              </a:rPr>
              <a:t>训练不稳定，仍然倾向于生成可感知的伪影。</a:t>
            </a:r>
            <a:endParaRPr sz="1800">
              <a:solidFill>
                <a:schemeClr val="tx1">
                  <a:lumMod val="75000"/>
                  <a:lumOff val="25000"/>
                </a:schemeClr>
              </a:solidFill>
              <a:latin typeface="微软雅黑" pitchFamily="34" charset="-122"/>
              <a:ea typeface="微软雅黑" pitchFamily="34" charset="-122"/>
            </a:endParaRPr>
          </a:p>
          <a:p>
            <a:pPr>
              <a:lnSpc>
                <a:spcPct val="150000"/>
              </a:lnSpc>
              <a:spcBef>
                <a:spcPts val="1000"/>
              </a:spcBef>
              <a:defRPr/>
            </a:pPr>
            <a:r>
              <a:rPr lang="en-US" sz="1800">
                <a:solidFill>
                  <a:schemeClr val="tx1">
                    <a:lumMod val="75000"/>
                    <a:lumOff val="25000"/>
                  </a:schemeClr>
                </a:solidFill>
                <a:latin typeface="微软雅黑" pitchFamily="34" charset="-122"/>
                <a:ea typeface="微软雅黑" pitchFamily="34" charset="-122"/>
              </a:rPr>
              <a:t>3.</a:t>
            </a:r>
            <a:r>
              <a:rPr lang="zh-CN" altLang="en-US" sz="1800">
                <a:solidFill>
                  <a:schemeClr val="tx1">
                    <a:lumMod val="75000"/>
                    <a:lumOff val="25000"/>
                  </a:schemeClr>
                </a:solidFill>
                <a:latin typeface="微软雅黑" pitchFamily="34" charset="-122"/>
                <a:ea typeface="微软雅黑" pitchFamily="34" charset="-122"/>
              </a:rPr>
              <a:t>扩散模型可以很好的学习到训练样本的</a:t>
            </a:r>
            <a:r>
              <a:rPr lang="zh-CN" altLang="en-US" sz="1800">
                <a:solidFill>
                  <a:schemeClr val="tx1">
                    <a:lumMod val="75000"/>
                    <a:lumOff val="25000"/>
                  </a:schemeClr>
                </a:solidFill>
                <a:latin typeface="微软雅黑" pitchFamily="34" charset="-122"/>
                <a:ea typeface="微软雅黑" pitchFamily="34" charset="-122"/>
              </a:rPr>
              <a:t>实际分布，从而能够生成具有更高隐蔽性的对抗样本。</a:t>
            </a:r>
            <a:endParaRPr lang="zh-CN" altLang="en-US" sz="1800">
              <a:solidFill>
                <a:schemeClr val="tx1">
                  <a:lumMod val="75000"/>
                  <a:lumOff val="25000"/>
                </a:schemeClr>
              </a:solidFill>
              <a:latin typeface="微软雅黑" pitchFamily="34" charset="-122"/>
              <a:ea typeface="微软雅黑" pitchFamily="34" charset="-122"/>
            </a:endParaRPr>
          </a:p>
        </p:txBody>
      </p:sp>
      <p:sp>
        <p:nvSpPr>
          <p:cNvPr id="7266" name="标题 7265"/>
          <p:cNvSpPr>
            <a:spLocks noGrp="1"/>
          </p:cNvSpPr>
          <p:nvPr>
            <p:ph type="title"/>
          </p:nvPr>
        </p:nvSpPr>
        <p:spPr/>
        <p:txBody>
          <a:bodyPr/>
          <a:lstStyle/>
          <a:p>
            <a:r>
              <a:rPr lang="zh-CN" altLang="en-US"/>
              <a:t>研究背景</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rPr lang="zh-CN" altLang="en-US"/>
              <a:t>研究</a:t>
            </a:r>
            <a:r>
              <a:rPr lang="zh-CN" altLang="en-US"/>
              <a:t>背景</a:t>
            </a:r>
            <a:endParaRPr lang="zh-CN" altLang="en-US"/>
          </a:p>
        </p:txBody>
      </p:sp>
      <p:pic>
        <p:nvPicPr>
          <p:cNvPr id="2" name="图片 1"/>
          <p:cNvPicPr>
            <a:picLocks noChangeAspect="1"/>
          </p:cNvPicPr>
          <p:nvPr/>
        </p:nvPicPr>
        <p:blipFill>
          <a:blip r:embed="rId1"/>
          <a:stretch>
            <a:fillRect/>
          </a:stretch>
        </p:blipFill>
        <p:spPr>
          <a:xfrm>
            <a:off x="254000" y="2534285"/>
            <a:ext cx="8636000" cy="2159000"/>
          </a:xfrm>
          <a:prstGeom prst="rect">
            <a:avLst/>
          </a:prstGeom>
        </p:spPr>
      </p:pic>
      <p:pic>
        <p:nvPicPr>
          <p:cNvPr id="4" name="图片 3"/>
          <p:cNvPicPr>
            <a:picLocks noChangeAspect="1"/>
          </p:cNvPicPr>
          <p:nvPr/>
        </p:nvPicPr>
        <p:blipFill>
          <a:blip r:embed="rId2"/>
          <a:stretch>
            <a:fillRect/>
          </a:stretch>
        </p:blipFill>
        <p:spPr>
          <a:xfrm>
            <a:off x="1549400" y="4986655"/>
            <a:ext cx="6045200" cy="533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rPr lang="zh-CN" altLang="en-US"/>
              <a:t>研究方法</a:t>
            </a:r>
            <a:r>
              <a:rPr lang="en-US" altLang="zh-CN"/>
              <a:t>-</a:t>
            </a:r>
            <a:r>
              <a:t>投影梯度</a:t>
            </a:r>
            <a:r>
              <a:t>下降</a:t>
            </a:r>
          </a:p>
        </p:txBody>
      </p:sp>
      <p:pic>
        <p:nvPicPr>
          <p:cNvPr id="3" name="图片 2"/>
          <p:cNvPicPr>
            <a:picLocks noChangeAspect="1"/>
          </p:cNvPicPr>
          <p:nvPr/>
        </p:nvPicPr>
        <p:blipFill>
          <a:blip r:embed="rId1"/>
          <a:stretch>
            <a:fillRect/>
          </a:stretch>
        </p:blipFill>
        <p:spPr>
          <a:xfrm>
            <a:off x="2095500" y="3412490"/>
            <a:ext cx="4953000" cy="609600"/>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1039495" y="1518285"/>
                <a:ext cx="7318375" cy="3693795"/>
              </a:xfrm>
              <a:prstGeom prst="rect">
                <a:avLst/>
              </a:prstGeom>
              <a:noFill/>
            </p:spPr>
            <p:txBody>
              <a:bodyPr wrap="square" rtlCol="0" anchor="t">
                <a:spAutoFit/>
              </a:bodyPr>
              <a:p>
                <a:pPr algn="l"/>
                <a:r>
                  <a:rPr lang="en-US" altLang="zh-CN" sz="1800" dirty="0">
                    <a:latin typeface="微软雅黑" pitchFamily="34" charset="-122"/>
                    <a:ea typeface="微软雅黑" pitchFamily="34" charset="-122"/>
                  </a:rPr>
                  <a:t>      </a:t>
                </a:r>
                <a:r>
                  <a:rPr lang="zh-CN" altLang="en-US" sz="1800" dirty="0">
                    <a:latin typeface="微软雅黑" pitchFamily="34" charset="-122"/>
                    <a:ea typeface="微软雅黑" pitchFamily="34" charset="-122"/>
                  </a:rPr>
                  <a:t>给定一个带有标签y的干净图像x和一个目标分类器fθ，我们的目标是生成一个可以欺骗模型的对抗样本</a:t>
                </a:r>
                <a14:m>
                  <m:oMath xmlns:m="http://schemas.openxmlformats.org/officeDocument/2006/math">
                    <m:sSub>
                      <m:sSubPr>
                        <m:ctrlPr>
                          <a:rPr lang="en-US" altLang="zh-CN" sz="1800" i="1" dirty="0">
                            <a:latin typeface="DejaVu Math TeX Gyre" panose="02000503000000000000" charset="0"/>
                            <a:ea typeface="微软雅黑" pitchFamily="34" charset="-122"/>
                            <a:cs typeface="DejaVu Math TeX Gyre" panose="02000503000000000000" charset="0"/>
                          </a:rPr>
                        </m:ctrlPr>
                      </m:sSubPr>
                      <m:e>
                        <m:r>
                          <a:rPr lang="en-US" altLang="zh-CN" sz="1800" i="1" dirty="0">
                            <a:latin typeface="DejaVu Math TeX Gyre" panose="02000503000000000000" charset="0"/>
                            <a:ea typeface="微软雅黑" pitchFamily="34" charset="-122"/>
                            <a:cs typeface="DejaVu Math TeX Gyre" panose="02000503000000000000" charset="0"/>
                          </a:rPr>
                          <m:t>𝑥</m:t>
                        </m:r>
                      </m:e>
                      <m:sub>
                        <m:r>
                          <a:rPr lang="en-US" altLang="zh-CN" sz="1800" i="1" dirty="0">
                            <a:latin typeface="DejaVu Math TeX Gyre" panose="02000503000000000000" charset="0"/>
                            <a:ea typeface="微软雅黑" pitchFamily="34" charset="-122"/>
                            <a:cs typeface="DejaVu Math TeX Gyre" panose="02000503000000000000" charset="0"/>
                          </a:rPr>
                          <m:t>𝑎𝑑𝑣</m:t>
                        </m:r>
                      </m:sub>
                    </m:sSub>
                  </m:oMath>
                </a14:m>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目标标签是</a:t>
                </a:r>
                <a:r>
                  <a:rPr lang="en-US" altLang="zh-CN" sz="1800" dirty="0">
                    <a:latin typeface="微软雅黑" pitchFamily="34" charset="-122"/>
                    <a:ea typeface="微软雅黑" pitchFamily="34" charset="-122"/>
                  </a:rPr>
                  <a:t>y</a:t>
                </a:r>
                <a:r>
                  <a:rPr lang="zh-CN" altLang="en-US" sz="1800" dirty="0">
                    <a:latin typeface="微软雅黑" pitchFamily="34" charset="-122"/>
                    <a:ea typeface="微软雅黑" pitchFamily="34" charset="-122"/>
                  </a:rPr>
                  <a:t>，初始样本是</a:t>
                </a:r>
                <a:r>
                  <a:rPr lang="en-US" altLang="zh-CN" sz="1800" dirty="0">
                    <a:latin typeface="微软雅黑" pitchFamily="34" charset="-122"/>
                    <a:ea typeface="微软雅黑" pitchFamily="34" charset="-122"/>
                  </a:rPr>
                  <a:t>x</a:t>
                </a:r>
                <a:r>
                  <a:rPr lang="zh-CN" altLang="en-US" sz="1800" dirty="0">
                    <a:latin typeface="微软雅黑" pitchFamily="34" charset="-122"/>
                    <a:ea typeface="微软雅黑" pitchFamily="34" charset="-122"/>
                  </a:rPr>
                  <a:t>，则</a:t>
                </a:r>
                <a14:m>
                  <m:oMath xmlns:m="http://schemas.openxmlformats.org/officeDocument/2006/math">
                    <m:sSub>
                      <m:sSubPr>
                        <m:ctrlPr>
                          <a:rPr lang="en-US" altLang="zh-CN" sz="1800" i="1" dirty="0">
                            <a:latin typeface="DejaVu Math TeX Gyre" panose="02000503000000000000" charset="0"/>
                            <a:ea typeface="微软雅黑" pitchFamily="34" charset="-122"/>
                            <a:cs typeface="DejaVu Math TeX Gyre" panose="02000503000000000000" charset="0"/>
                          </a:rPr>
                        </m:ctrlPr>
                      </m:sSubPr>
                      <m:e>
                        <m:r>
                          <a:rPr lang="en-US" altLang="zh-CN" sz="1800" i="1" dirty="0">
                            <a:latin typeface="DejaVu Math TeX Gyre" panose="02000503000000000000" charset="0"/>
                            <a:ea typeface="微软雅黑" pitchFamily="34" charset="-122"/>
                            <a:cs typeface="DejaVu Math TeX Gyre" panose="02000503000000000000" charset="0"/>
                          </a:rPr>
                          <m:t>l</m:t>
                        </m:r>
                      </m:e>
                      <m:sub>
                        <m:r>
                          <a:rPr lang="en-US" altLang="zh-CN" sz="1800" i="1" dirty="0">
                            <a:latin typeface="DejaVu Math TeX Gyre" panose="02000503000000000000" charset="0"/>
                            <a:ea typeface="微软雅黑" pitchFamily="34" charset="-122"/>
                            <a:cs typeface="DejaVu Math TeX Gyre" panose="02000503000000000000" charset="0"/>
                          </a:rPr>
                          <m:t>𝑎𝑑𝑣</m:t>
                        </m:r>
                      </m:sub>
                    </m:sSub>
                  </m:oMath>
                </a14:m>
                <a:r>
                  <a:rPr lang="zh-CN" altLang="en-US" sz="1800" dirty="0">
                    <a:latin typeface="DejaVu Math TeX Gyre" panose="02000503000000000000" charset="0"/>
                    <a:ea typeface="微软雅黑" pitchFamily="34" charset="-122"/>
                    <a:cs typeface="DejaVu Math TeX Gyre" panose="02000503000000000000" charset="0"/>
                  </a:rPr>
                  <a:t>：</a:t>
                </a:r>
                <a:endParaRPr lang="zh-CN" altLang="en-US" sz="1800" dirty="0">
                  <a:latin typeface="DejaVu Math TeX Gyre" panose="02000503000000000000" charset="0"/>
                  <a:ea typeface="微软雅黑" pitchFamily="34" charset="-122"/>
                  <a:cs typeface="DejaVu Math TeX Gyre" panose="02000503000000000000" charset="0"/>
                </a:endParaRPr>
              </a:p>
              <a:p>
                <a:pPr algn="l"/>
                <a:endParaRPr lang="zh-CN" altLang="en-US" sz="1800" dirty="0">
                  <a:latin typeface="DejaVu Math TeX Gyre" panose="02000503000000000000" charset="0"/>
                  <a:ea typeface="微软雅黑" pitchFamily="34" charset="-122"/>
                  <a:cs typeface="DejaVu Math TeX Gyre" panose="02000503000000000000" charset="0"/>
                </a:endParaRPr>
              </a:p>
              <a:p>
                <a:pPr algn="l"/>
                <a:endParaRPr lang="zh-CN" altLang="en-US" sz="1800" dirty="0">
                  <a:latin typeface="DejaVu Math TeX Gyre" panose="02000503000000000000" charset="0"/>
                  <a:ea typeface="微软雅黑" pitchFamily="34" charset="-122"/>
                  <a:cs typeface="DejaVu Math TeX Gyre" panose="02000503000000000000" charset="0"/>
                </a:endParaRPr>
              </a:p>
              <a:p>
                <a:pPr algn="l"/>
                <a:r>
                  <a:rPr lang="zh-CN" altLang="en-US" sz="1800" dirty="0">
                    <a:latin typeface="DejaVu Math TeX Gyre" panose="02000503000000000000" charset="0"/>
                    <a:ea typeface="微软雅黑" pitchFamily="34" charset="-122"/>
                    <a:cs typeface="DejaVu Math TeX Gyre" panose="02000503000000000000" charset="0"/>
                  </a:rPr>
                  <a:t>投影梯度</a:t>
                </a:r>
                <a:r>
                  <a:rPr lang="zh-CN" altLang="en-US" sz="1800" dirty="0">
                    <a:latin typeface="DejaVu Math TeX Gyre" panose="02000503000000000000" charset="0"/>
                    <a:ea typeface="微软雅黑" pitchFamily="34" charset="-122"/>
                    <a:cs typeface="DejaVu Math TeX Gyre" panose="02000503000000000000" charset="0"/>
                  </a:rPr>
                  <a:t>下降：</a:t>
                </a:r>
                <a:endParaRPr lang="zh-CN" altLang="en-US" sz="1800" dirty="0">
                  <a:latin typeface="DejaVu Math TeX Gyre" panose="02000503000000000000" charset="0"/>
                  <a:ea typeface="微软雅黑" pitchFamily="34" charset="-122"/>
                  <a:cs typeface="DejaVu Math TeX Gyre" panose="02000503000000000000" charset="0"/>
                </a:endParaRPr>
              </a:p>
              <a:p>
                <a:pPr algn="l"/>
                <a:endParaRPr lang="zh-CN" altLang="en-US" sz="1800" dirty="0">
                  <a:latin typeface="DejaVu Math TeX Gyre" panose="02000503000000000000" charset="0"/>
                  <a:ea typeface="微软雅黑" pitchFamily="34" charset="-122"/>
                  <a:cs typeface="DejaVu Math TeX Gyre" panose="02000503000000000000" charset="0"/>
                </a:endParaRPr>
              </a:p>
              <a:p>
                <a:pPr algn="l"/>
                <a:endParaRPr lang="zh-CN" altLang="en-US" sz="1800" dirty="0">
                  <a:latin typeface="DejaVu Math TeX Gyre" panose="02000503000000000000" charset="0"/>
                  <a:ea typeface="微软雅黑" pitchFamily="34" charset="-122"/>
                  <a:cs typeface="DejaVu Math TeX Gyre" panose="02000503000000000000" charset="0"/>
                </a:endParaRPr>
              </a:p>
              <a:p>
                <a:pPr algn="l"/>
                <a:endParaRPr lang="zh-CN" altLang="en-US" sz="1800" dirty="0">
                  <a:latin typeface="DejaVu Math TeX Gyre" panose="02000503000000000000" charset="0"/>
                  <a:ea typeface="微软雅黑" pitchFamily="34" charset="-122"/>
                  <a:cs typeface="DejaVu Math TeX Gyre" panose="02000503000000000000" charset="0"/>
                </a:endParaRPr>
              </a:p>
              <a:p>
                <a:pPr algn="l"/>
                <a:endParaRPr lang="zh-CN" altLang="en-US" sz="1800" dirty="0">
                  <a:latin typeface="DejaVu Math TeX Gyre" panose="02000503000000000000" charset="0"/>
                  <a:ea typeface="微软雅黑" pitchFamily="34" charset="-122"/>
                  <a:cs typeface="DejaVu Math TeX Gyre" panose="02000503000000000000" charset="0"/>
                </a:endParaRPr>
              </a:p>
              <a:p>
                <a:pPr algn="l"/>
                <a:r>
                  <a:rPr lang="en-US" altLang="zh-CN" sz="1800" dirty="0">
                    <a:latin typeface="DejaVu Math TeX Gyre" panose="02000503000000000000" charset="0"/>
                    <a:ea typeface="微软雅黑" pitchFamily="34" charset="-122"/>
                    <a:cs typeface="DejaVu Math TeX Gyre" panose="02000503000000000000" charset="0"/>
                  </a:rPr>
                  <a:t>                     </a:t>
                </a:r>
                <a:r>
                  <a:rPr lang="zh-CN" altLang="en-US" sz="1800" dirty="0">
                    <a:latin typeface="DejaVu Math TeX Gyre" panose="02000503000000000000" charset="0"/>
                    <a:ea typeface="微软雅黑" pitchFamily="34" charset="-122"/>
                    <a:cs typeface="DejaVu Math TeX Gyre" panose="02000503000000000000" charset="0"/>
                  </a:rPr>
                  <a:t>表示原始分布球，用来保证优化后的</a:t>
                </a:r>
                <a:r>
                  <a:rPr lang="en-US" altLang="zh-CN" sz="1800" dirty="0">
                    <a:latin typeface="DejaVu Math TeX Gyre" panose="02000503000000000000" charset="0"/>
                    <a:ea typeface="微软雅黑" pitchFamily="34" charset="-122"/>
                    <a:cs typeface="DejaVu Math TeX Gyre" panose="02000503000000000000" charset="0"/>
                  </a:rPr>
                  <a:t>x</a:t>
                </a:r>
                <a:r>
                  <a:rPr lang="zh-CN" altLang="en-US" sz="1800" dirty="0">
                    <a:latin typeface="DejaVu Math TeX Gyre" panose="02000503000000000000" charset="0"/>
                    <a:ea typeface="微软雅黑" pitchFamily="34" charset="-122"/>
                    <a:cs typeface="DejaVu Math TeX Gyre" panose="02000503000000000000" charset="0"/>
                  </a:rPr>
                  <a:t>还在原始分布</a:t>
                </a:r>
                <a:r>
                  <a:rPr lang="zh-CN" altLang="en-US" sz="1800" dirty="0">
                    <a:latin typeface="DejaVu Math TeX Gyre" panose="02000503000000000000" charset="0"/>
                    <a:ea typeface="微软雅黑" pitchFamily="34" charset="-122"/>
                    <a:cs typeface="DejaVu Math TeX Gyre" panose="02000503000000000000" charset="0"/>
                  </a:rPr>
                  <a:t>上。</a:t>
                </a:r>
                <a:endParaRPr lang="zh-CN" altLang="en-US" sz="1800" dirty="0">
                  <a:latin typeface="DejaVu Math TeX Gyre" panose="02000503000000000000" charset="0"/>
                  <a:ea typeface="微软雅黑" pitchFamily="34" charset="-122"/>
                  <a:cs typeface="DejaVu Math TeX Gyre" panose="02000503000000000000" charset="0"/>
                </a:endParaRPr>
              </a:p>
              <a:p>
                <a:pPr algn="l"/>
                <a:endParaRPr lang="zh-CN" altLang="en-US" sz="1800" dirty="0">
                  <a:latin typeface="DejaVu Math TeX Gyre" panose="02000503000000000000" charset="0"/>
                  <a:ea typeface="微软雅黑" pitchFamily="34" charset="-122"/>
                  <a:cs typeface="DejaVu Math TeX Gyre" panose="02000503000000000000" charset="0"/>
                </a:endParaRPr>
              </a:p>
              <a:p>
                <a:pPr algn="l"/>
                <a:r>
                  <a:rPr lang="zh-CN" altLang="en-US" sz="1800" dirty="0">
                    <a:latin typeface="DejaVu Math TeX Gyre" panose="02000503000000000000" charset="0"/>
                    <a:ea typeface="微软雅黑" pitchFamily="34" charset="-122"/>
                    <a:cs typeface="DejaVu Math TeX Gyre" panose="02000503000000000000" charset="0"/>
                  </a:rPr>
                  <a:t>基于扩散的投影</a:t>
                </a:r>
                <a:r>
                  <a:rPr lang="zh-CN" altLang="en-US" sz="1800" dirty="0">
                    <a:latin typeface="DejaVu Math TeX Gyre" panose="02000503000000000000" charset="0"/>
                    <a:ea typeface="微软雅黑" pitchFamily="34" charset="-122"/>
                    <a:cs typeface="DejaVu Math TeX Gyre" panose="02000503000000000000" charset="0"/>
                  </a:rPr>
                  <a:t>梯度下降：</a:t>
                </a:r>
                <a:endParaRPr lang="zh-CN" altLang="en-US" sz="1800" dirty="0">
                  <a:latin typeface="DejaVu Math TeX Gyre" panose="02000503000000000000" charset="0"/>
                  <a:ea typeface="微软雅黑" pitchFamily="34" charset="-122"/>
                  <a:cs typeface="DejaVu Math TeX Gyre" panose="02000503000000000000"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1039495" y="1518285"/>
                <a:ext cx="7318375" cy="3693795"/>
              </a:xfrm>
              <a:prstGeom prst="rect">
                <a:avLst/>
              </a:prstGeom>
              <a:blipFill rotWithShape="1">
                <a:blip r:embed="rId2"/>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3232785" y="2448560"/>
            <a:ext cx="2679065" cy="369570"/>
          </a:xfrm>
          <a:prstGeom prst="rect">
            <a:avLst/>
          </a:prstGeom>
        </p:spPr>
      </p:pic>
      <p:pic>
        <p:nvPicPr>
          <p:cNvPr id="6" name="图片 5"/>
          <p:cNvPicPr>
            <a:picLocks noChangeAspect="1"/>
          </p:cNvPicPr>
          <p:nvPr/>
        </p:nvPicPr>
        <p:blipFill>
          <a:blip r:embed="rId4"/>
          <a:stretch>
            <a:fillRect/>
          </a:stretch>
        </p:blipFill>
        <p:spPr>
          <a:xfrm>
            <a:off x="1140460" y="4170045"/>
            <a:ext cx="1384300" cy="457200"/>
          </a:xfrm>
          <a:prstGeom prst="rect">
            <a:avLst/>
          </a:prstGeom>
        </p:spPr>
      </p:pic>
      <p:pic>
        <p:nvPicPr>
          <p:cNvPr id="7" name="图片 6"/>
          <p:cNvPicPr>
            <a:picLocks noChangeAspect="1"/>
          </p:cNvPicPr>
          <p:nvPr/>
        </p:nvPicPr>
        <p:blipFill>
          <a:blip r:embed="rId5"/>
          <a:stretch>
            <a:fillRect/>
          </a:stretch>
        </p:blipFill>
        <p:spPr>
          <a:xfrm>
            <a:off x="640715" y="5472430"/>
            <a:ext cx="8115300" cy="50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rPr lang="zh-CN" altLang="en-US"/>
              <a:t>研究方法</a:t>
            </a:r>
            <a:endParaRPr lang="zh-CN" altLang="en-US"/>
          </a:p>
        </p:txBody>
      </p:sp>
      <p:pic>
        <p:nvPicPr>
          <p:cNvPr id="2" name="图片 1"/>
          <p:cNvPicPr>
            <a:picLocks noChangeAspect="1"/>
          </p:cNvPicPr>
          <p:nvPr/>
        </p:nvPicPr>
        <p:blipFill>
          <a:blip r:embed="rId1"/>
          <a:stretch>
            <a:fillRect/>
          </a:stretch>
        </p:blipFill>
        <p:spPr>
          <a:xfrm>
            <a:off x="0" y="1964055"/>
            <a:ext cx="9144000" cy="4176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t>实验</a:t>
            </a:r>
            <a:r>
              <a:t>结果</a:t>
            </a:r>
          </a:p>
        </p:txBody>
      </p:sp>
      <p:pic>
        <p:nvPicPr>
          <p:cNvPr id="3" name="图片 2"/>
          <p:cNvPicPr>
            <a:picLocks noChangeAspect="1"/>
          </p:cNvPicPr>
          <p:nvPr/>
        </p:nvPicPr>
        <p:blipFill>
          <a:blip r:embed="rId1"/>
          <a:stretch>
            <a:fillRect/>
          </a:stretch>
        </p:blipFill>
        <p:spPr>
          <a:xfrm>
            <a:off x="0" y="2433955"/>
            <a:ext cx="9144000" cy="2776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74370" y="1938655"/>
            <a:ext cx="8083550" cy="3799840"/>
          </a:xfrm>
          <a:prstGeom prst="rect">
            <a:avLst/>
          </a:prstGeom>
          <a:noFill/>
        </p:spPr>
        <p:txBody>
          <a:bodyPr wrap="square" lIns="72000" rIns="72000">
            <a:spAutoFit/>
          </a:bodyPr>
          <a:lstStyle/>
          <a:p>
            <a:pPr>
              <a:lnSpc>
                <a:spcPct val="150000"/>
              </a:lnSpc>
              <a:spcBef>
                <a:spcPts val="1000"/>
              </a:spcBef>
              <a:defRPr/>
            </a:pPr>
            <a:r>
              <a:rPr lang="en-US" altLang="zh-CN" sz="1800">
                <a:solidFill>
                  <a:schemeClr val="tx1">
                    <a:lumMod val="75000"/>
                    <a:lumOff val="25000"/>
                  </a:schemeClr>
                </a:solidFill>
                <a:latin typeface="微软雅黑" pitchFamily="34" charset="-122"/>
                <a:ea typeface="微软雅黑" pitchFamily="34" charset="-122"/>
              </a:rPr>
              <a:t>1.</a:t>
            </a:r>
            <a:r>
              <a:rPr lang="zh-CN" altLang="en-US" sz="1800">
                <a:solidFill>
                  <a:schemeClr val="tx1">
                    <a:lumMod val="75000"/>
                    <a:lumOff val="25000"/>
                  </a:schemeClr>
                </a:solidFill>
                <a:latin typeface="微软雅黑" pitchFamily="34" charset="-122"/>
                <a:ea typeface="微软雅黑" pitchFamily="34" charset="-122"/>
              </a:rPr>
              <a:t>在投影梯度下降做对抗攻击的框架下加入了扩散模型，可以更好的保证生成样本符合</a:t>
            </a:r>
            <a:r>
              <a:rPr lang="zh-CN" altLang="en-US" sz="1800">
                <a:solidFill>
                  <a:schemeClr val="tx1">
                    <a:lumMod val="75000"/>
                    <a:lumOff val="25000"/>
                  </a:schemeClr>
                </a:solidFill>
                <a:latin typeface="微软雅黑" pitchFamily="34" charset="-122"/>
                <a:ea typeface="微软雅黑" pitchFamily="34" charset="-122"/>
              </a:rPr>
              <a:t>原始分布。</a:t>
            </a:r>
            <a:endParaRPr lang="zh-CN" altLang="en-US" sz="1800">
              <a:solidFill>
                <a:schemeClr val="tx1">
                  <a:lumMod val="75000"/>
                  <a:lumOff val="25000"/>
                </a:schemeClr>
              </a:solidFill>
              <a:latin typeface="微软雅黑" pitchFamily="34" charset="-122"/>
              <a:ea typeface="微软雅黑" pitchFamily="34" charset="-122"/>
            </a:endParaRPr>
          </a:p>
          <a:p>
            <a:pPr>
              <a:lnSpc>
                <a:spcPct val="150000"/>
              </a:lnSpc>
              <a:spcBef>
                <a:spcPts val="1000"/>
              </a:spcBef>
              <a:defRPr/>
            </a:pPr>
            <a:r>
              <a:rPr lang="en-US" altLang="zh-CN" sz="1800">
                <a:solidFill>
                  <a:schemeClr val="tx1">
                    <a:lumMod val="75000"/>
                    <a:lumOff val="25000"/>
                  </a:schemeClr>
                </a:solidFill>
                <a:latin typeface="微软雅黑" pitchFamily="34" charset="-122"/>
                <a:ea typeface="微软雅黑" pitchFamily="34" charset="-122"/>
              </a:rPr>
              <a:t>2.</a:t>
            </a:r>
            <a:r>
              <a:rPr lang="zh-CN" altLang="en-US" sz="1800">
                <a:solidFill>
                  <a:schemeClr val="tx1">
                    <a:lumMod val="75000"/>
                    <a:lumOff val="25000"/>
                  </a:schemeClr>
                </a:solidFill>
                <a:latin typeface="微软雅黑" pitchFamily="34" charset="-122"/>
                <a:ea typeface="微软雅黑" pitchFamily="34" charset="-122"/>
              </a:rPr>
              <a:t>一个简单的想法就是用</a:t>
            </a:r>
            <a:r>
              <a:rPr lang="en-US" altLang="zh-CN" sz="1800">
                <a:solidFill>
                  <a:schemeClr val="tx1">
                    <a:lumMod val="75000"/>
                    <a:lumOff val="25000"/>
                  </a:schemeClr>
                </a:solidFill>
                <a:latin typeface="微软雅黑" pitchFamily="34" charset="-122"/>
                <a:ea typeface="微软雅黑" pitchFamily="34" charset="-122"/>
              </a:rPr>
              <a:t>diffusion</a:t>
            </a:r>
            <a:r>
              <a:rPr lang="zh-CN" altLang="en-US" sz="1800">
                <a:solidFill>
                  <a:schemeClr val="tx1">
                    <a:lumMod val="75000"/>
                    <a:lumOff val="25000"/>
                  </a:schemeClr>
                </a:solidFill>
                <a:latin typeface="微软雅黑" pitchFamily="34" charset="-122"/>
                <a:ea typeface="微软雅黑" pitchFamily="34" charset="-122"/>
              </a:rPr>
              <a:t>攻击</a:t>
            </a:r>
            <a:r>
              <a:rPr lang="en-US" altLang="zh-CN" sz="1800">
                <a:solidFill>
                  <a:schemeClr val="tx1">
                    <a:lumMod val="75000"/>
                    <a:lumOff val="25000"/>
                  </a:schemeClr>
                </a:solidFill>
                <a:latin typeface="微软雅黑" pitchFamily="34" charset="-122"/>
                <a:ea typeface="微软雅黑" pitchFamily="34" charset="-122"/>
              </a:rPr>
              <a:t>LLM</a:t>
            </a:r>
            <a:r>
              <a:rPr lang="zh-CN" altLang="en-US" sz="1800">
                <a:solidFill>
                  <a:schemeClr val="tx1">
                    <a:lumMod val="75000"/>
                    <a:lumOff val="25000"/>
                  </a:schemeClr>
                </a:solidFill>
                <a:latin typeface="微软雅黑" pitchFamily="34" charset="-122"/>
                <a:ea typeface="微软雅黑" pitchFamily="34" charset="-122"/>
              </a:rPr>
              <a:t>，输入一个原始有害指令，目标是在尽量不改变语义的情况下，攻击成功（有个</a:t>
            </a:r>
            <a:r>
              <a:rPr lang="en-US" altLang="zh-CN" sz="1800">
                <a:solidFill>
                  <a:schemeClr val="tx1">
                    <a:lumMod val="75000"/>
                    <a:lumOff val="25000"/>
                  </a:schemeClr>
                </a:solidFill>
                <a:latin typeface="微软雅黑" pitchFamily="34" charset="-122"/>
                <a:ea typeface="微软雅黑" pitchFamily="34" charset="-122"/>
              </a:rPr>
              <a:t>attack loss</a:t>
            </a:r>
            <a:r>
              <a:rPr lang="zh-CN" altLang="en-US" sz="1800">
                <a:solidFill>
                  <a:schemeClr val="tx1">
                    <a:lumMod val="75000"/>
                    <a:lumOff val="25000"/>
                  </a:schemeClr>
                </a:solidFill>
                <a:latin typeface="微软雅黑" pitchFamily="34" charset="-122"/>
                <a:ea typeface="微软雅黑" pitchFamily="34" charset="-122"/>
              </a:rPr>
              <a:t>）。</a:t>
            </a:r>
            <a:endParaRPr lang="zh-CN" altLang="en-US" sz="1800">
              <a:solidFill>
                <a:schemeClr val="tx1">
                  <a:lumMod val="75000"/>
                  <a:lumOff val="25000"/>
                </a:schemeClr>
              </a:solidFill>
              <a:latin typeface="微软雅黑" pitchFamily="34" charset="-122"/>
              <a:ea typeface="微软雅黑" pitchFamily="34" charset="-122"/>
            </a:endParaRPr>
          </a:p>
          <a:p>
            <a:pPr>
              <a:lnSpc>
                <a:spcPct val="150000"/>
              </a:lnSpc>
              <a:spcBef>
                <a:spcPts val="1000"/>
              </a:spcBef>
              <a:defRPr/>
            </a:pPr>
            <a:r>
              <a:rPr lang="en-US" altLang="zh-CN" sz="1800">
                <a:solidFill>
                  <a:schemeClr val="tx1">
                    <a:lumMod val="75000"/>
                    <a:lumOff val="25000"/>
                  </a:schemeClr>
                </a:solidFill>
                <a:latin typeface="微软雅黑" pitchFamily="34" charset="-122"/>
                <a:ea typeface="微软雅黑" pitchFamily="34" charset="-122"/>
              </a:rPr>
              <a:t>3.</a:t>
            </a:r>
            <a:r>
              <a:rPr lang="zh-CN" altLang="en-US" sz="1800">
                <a:solidFill>
                  <a:schemeClr val="tx1">
                    <a:lumMod val="75000"/>
                    <a:lumOff val="25000"/>
                  </a:schemeClr>
                </a:solidFill>
                <a:latin typeface="微软雅黑" pitchFamily="34" charset="-122"/>
                <a:ea typeface="微软雅黑" pitchFamily="34" charset="-122"/>
              </a:rPr>
              <a:t>文本的分布相比图像要更难，尤其是</a:t>
            </a:r>
            <a:r>
              <a:rPr lang="en-US" altLang="zh-CN" sz="1800">
                <a:solidFill>
                  <a:schemeClr val="tx1">
                    <a:lumMod val="75000"/>
                    <a:lumOff val="25000"/>
                  </a:schemeClr>
                </a:solidFill>
                <a:latin typeface="微软雅黑" pitchFamily="34" charset="-122"/>
                <a:ea typeface="微软雅黑" pitchFamily="34" charset="-122"/>
              </a:rPr>
              <a:t>diffusion</a:t>
            </a:r>
            <a:r>
              <a:rPr lang="zh-CN" altLang="en-US" sz="1800">
                <a:solidFill>
                  <a:schemeClr val="tx1">
                    <a:lumMod val="75000"/>
                    <a:lumOff val="25000"/>
                  </a:schemeClr>
                </a:solidFill>
                <a:latin typeface="微软雅黑" pitchFamily="34" charset="-122"/>
                <a:ea typeface="微软雅黑" pitchFamily="34" charset="-122"/>
              </a:rPr>
              <a:t>只能在连续空间上用，最后还需要一个</a:t>
            </a:r>
            <a:r>
              <a:rPr lang="en-US" altLang="zh-CN" sz="1800">
                <a:solidFill>
                  <a:schemeClr val="tx1">
                    <a:lumMod val="75000"/>
                    <a:lumOff val="25000"/>
                  </a:schemeClr>
                </a:solidFill>
                <a:latin typeface="微软雅黑" pitchFamily="34" charset="-122"/>
                <a:ea typeface="微软雅黑" pitchFamily="34" charset="-122"/>
              </a:rPr>
              <a:t>decoder</a:t>
            </a:r>
            <a:r>
              <a:rPr lang="zh-CN" altLang="en-US" sz="1800">
                <a:solidFill>
                  <a:schemeClr val="tx1">
                    <a:lumMod val="75000"/>
                    <a:lumOff val="25000"/>
                  </a:schemeClr>
                </a:solidFill>
                <a:latin typeface="微软雅黑" pitchFamily="34" charset="-122"/>
                <a:ea typeface="微软雅黑" pitchFamily="34" charset="-122"/>
              </a:rPr>
              <a:t>把</a:t>
            </a:r>
            <a:r>
              <a:rPr lang="en-US" altLang="zh-CN" sz="1800">
                <a:solidFill>
                  <a:schemeClr val="tx1">
                    <a:lumMod val="75000"/>
                    <a:lumOff val="25000"/>
                  </a:schemeClr>
                </a:solidFill>
                <a:latin typeface="微软雅黑" pitchFamily="34" charset="-122"/>
                <a:ea typeface="微软雅黑" pitchFamily="34" charset="-122"/>
              </a:rPr>
              <a:t>diffusion</a:t>
            </a:r>
            <a:r>
              <a:rPr lang="zh-CN" altLang="en-US" sz="1800">
                <a:solidFill>
                  <a:schemeClr val="tx1">
                    <a:lumMod val="75000"/>
                    <a:lumOff val="25000"/>
                  </a:schemeClr>
                </a:solidFill>
                <a:latin typeface="微软雅黑" pitchFamily="34" charset="-122"/>
                <a:ea typeface="微软雅黑" pitchFamily="34" charset="-122"/>
              </a:rPr>
              <a:t>出来的东西解码出来算</a:t>
            </a:r>
            <a:r>
              <a:rPr lang="en-US" altLang="zh-CN" sz="1800">
                <a:solidFill>
                  <a:schemeClr val="tx1">
                    <a:lumMod val="75000"/>
                    <a:lumOff val="25000"/>
                  </a:schemeClr>
                </a:solidFill>
                <a:latin typeface="微软雅黑" pitchFamily="34" charset="-122"/>
                <a:ea typeface="微软雅黑" pitchFamily="34" charset="-122"/>
              </a:rPr>
              <a:t>loss</a:t>
            </a:r>
            <a:r>
              <a:rPr lang="zh-CN" altLang="en-US" sz="1800">
                <a:solidFill>
                  <a:schemeClr val="tx1">
                    <a:lumMod val="75000"/>
                    <a:lumOff val="25000"/>
                  </a:schemeClr>
                </a:solidFill>
                <a:latin typeface="微软雅黑" pitchFamily="34" charset="-122"/>
                <a:ea typeface="微软雅黑" pitchFamily="34" charset="-122"/>
              </a:rPr>
              <a:t>才更准，但是这样梯度会断开，这样需要</a:t>
            </a:r>
            <a:r>
              <a:rPr lang="en-US" altLang="zh-CN" sz="1800">
                <a:solidFill>
                  <a:schemeClr val="tx1">
                    <a:lumMod val="75000"/>
                    <a:lumOff val="25000"/>
                  </a:schemeClr>
                </a:solidFill>
                <a:latin typeface="微软雅黑" pitchFamily="34" charset="-122"/>
                <a:ea typeface="微软雅黑" pitchFamily="34" charset="-122"/>
              </a:rPr>
              <a:t>gumbel softmax</a:t>
            </a:r>
            <a:r>
              <a:rPr lang="zh-CN" altLang="en-US" sz="1800">
                <a:solidFill>
                  <a:schemeClr val="tx1">
                    <a:lumMod val="75000"/>
                    <a:lumOff val="25000"/>
                  </a:schemeClr>
                </a:solidFill>
                <a:latin typeface="微软雅黑" pitchFamily="34" charset="-122"/>
                <a:ea typeface="微软雅黑" pitchFamily="34" charset="-122"/>
              </a:rPr>
              <a:t>或者</a:t>
            </a:r>
            <a:r>
              <a:rPr lang="en-US" altLang="zh-CN" sz="1800">
                <a:solidFill>
                  <a:schemeClr val="tx1">
                    <a:lumMod val="75000"/>
                    <a:lumOff val="25000"/>
                  </a:schemeClr>
                </a:solidFill>
                <a:latin typeface="微软雅黑" pitchFamily="34" charset="-122"/>
                <a:ea typeface="微软雅黑" pitchFamily="34" charset="-122"/>
              </a:rPr>
              <a:t>RL</a:t>
            </a:r>
            <a:endParaRPr lang="zh-CN" altLang="en-US" sz="1800">
              <a:solidFill>
                <a:schemeClr val="tx1">
                  <a:lumMod val="75000"/>
                  <a:lumOff val="25000"/>
                </a:schemeClr>
              </a:solidFill>
              <a:latin typeface="微软雅黑" pitchFamily="34" charset="-122"/>
              <a:ea typeface="微软雅黑" pitchFamily="34" charset="-122"/>
            </a:endParaRPr>
          </a:p>
          <a:p>
            <a:pPr>
              <a:lnSpc>
                <a:spcPct val="150000"/>
              </a:lnSpc>
              <a:spcBef>
                <a:spcPts val="1000"/>
              </a:spcBef>
              <a:defRPr/>
            </a:pPr>
            <a:endParaRPr lang="zh-CN" altLang="en-US" sz="1800">
              <a:solidFill>
                <a:schemeClr val="tx1">
                  <a:lumMod val="75000"/>
                  <a:lumOff val="25000"/>
                </a:schemeClr>
              </a:solidFill>
              <a:latin typeface="微软雅黑" pitchFamily="34" charset="-122"/>
              <a:ea typeface="微软雅黑" pitchFamily="34" charset="-122"/>
            </a:endParaRPr>
          </a:p>
        </p:txBody>
      </p:sp>
      <p:sp>
        <p:nvSpPr>
          <p:cNvPr id="7266" name="标题 7265"/>
          <p:cNvSpPr>
            <a:spLocks noGrp="1"/>
          </p:cNvSpPr>
          <p:nvPr>
            <p:ph type="title"/>
          </p:nvPr>
        </p:nvSpPr>
        <p:spPr/>
        <p:txBody>
          <a:bodyPr/>
          <a:lstStyle/>
          <a:p>
            <a:r>
              <a:rPr lang="zh-CN" altLang="en-US"/>
              <a:t>总结</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ISPRING_RESOURCE_PATHS_HASH_2" val="def12e3d6a5730109fa504f9e871012e0946499"/>
</p:tagLst>
</file>

<file path=ppt/theme/theme1.xml><?xml version="1.0" encoding="utf-8"?>
<a:theme xmlns:a="http://schemas.openxmlformats.org/drawingml/2006/main" name="默认设计模板">
  <a:themeElements>
    <a:clrScheme name="自定义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1800" b="0" i="0" u="none" strike="noStrike" cap="none" normalizeH="0" baseline="0" dirty="0" smtClean="0">
            <a:ln>
              <a:noFill/>
            </a:ln>
            <a:solidFill>
              <a:schemeClr val="tx2"/>
            </a:solidFill>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itchFamily="2" charset="-122"/>
          </a:defRPr>
        </a:defPPr>
      </a:lstStyle>
    </a:lnDef>
    <a:txDef>
      <a:spPr>
        <a:noFill/>
      </a:spPr>
      <a:bodyPr wrap="square" rtlCol="0">
        <a:noAutofit/>
      </a:bodyPr>
      <a:lstStyle>
        <a:defPPr algn="l">
          <a:defRPr sz="1800" dirty="0">
            <a:latin typeface="微软雅黑" pitchFamily="34" charset="-122"/>
            <a:ea typeface="微软雅黑"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788</Words>
  <Application>WPS 文字</Application>
  <PresentationFormat>全屏显示(4:3)</PresentationFormat>
  <Paragraphs>35</Paragraphs>
  <Slides>7</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vt:i4>
      </vt:variant>
    </vt:vector>
  </HeadingPairs>
  <TitlesOfParts>
    <vt:vector size="20" baseType="lpstr">
      <vt:lpstr>Arial</vt:lpstr>
      <vt:lpstr>宋体</vt:lpstr>
      <vt:lpstr>Wingdings</vt:lpstr>
      <vt:lpstr>汉仪书宋二KW</vt:lpstr>
      <vt:lpstr>微软雅黑</vt:lpstr>
      <vt:lpstr>汉仪旗黑</vt:lpstr>
      <vt:lpstr>宋体</vt:lpstr>
      <vt:lpstr>Arial Unicode MS</vt:lpstr>
      <vt:lpstr>黑体</vt:lpstr>
      <vt:lpstr>汉仪中黑KW</vt:lpstr>
      <vt:lpstr>DejaVu Math TeX Gyre</vt:lpstr>
      <vt:lpstr>Apple Color Emoji</vt:lpstr>
      <vt:lpstr>默认设计模板</vt:lpstr>
      <vt:lpstr>BERT: Bidirectional Encoder Representations from Transformers</vt:lpstr>
      <vt:lpstr>预训练与微调</vt:lpstr>
      <vt:lpstr>预训练与微调</vt:lpstr>
      <vt:lpstr>研究背景</vt:lpstr>
      <vt:lpstr>预训练与微调</vt:lpstr>
      <vt:lpstr>BERT的网络结构-only encoder</vt:lpstr>
      <vt:lpstr>研究背景</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PPTfans网设计</dc:title>
  <dc:creator>林辉强</dc:creator>
  <cp:keywords>www.pptfans.cn</cp:keywords>
  <cp:category>ppt模板设计</cp:category>
  <cp:lastModifiedBy>王昊</cp:lastModifiedBy>
  <cp:revision>1675</cp:revision>
  <cp:lastPrinted>2024-03-15T16:55:14Z</cp:lastPrinted>
  <dcterms:created xsi:type="dcterms:W3CDTF">2024-03-15T16:55:14Z</dcterms:created>
  <dcterms:modified xsi:type="dcterms:W3CDTF">2024-03-15T16:55:14Z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15994E075DB221E4727DF4655896F7E8_43</vt:lpwstr>
  </property>
  <property fmtid="{D5CDD505-2E9C-101B-9397-08002B2CF9AE}" pid="4" name="KSOProductBuildVer">
    <vt:lpwstr>2052-5.2.1.7798</vt:lpwstr>
  </property>
</Properties>
</file>